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75" r:id="rId3"/>
    <p:sldMasterId id="2147483687" r:id="rId4"/>
    <p:sldMasterId id="2147483699" r:id="rId5"/>
  </p:sldMasterIdLst>
  <p:notesMasterIdLst>
    <p:notesMasterId r:id="rId61"/>
  </p:notesMasterIdLst>
  <p:sldIdLst>
    <p:sldId id="257" r:id="rId6"/>
    <p:sldId id="323" r:id="rId7"/>
    <p:sldId id="320" r:id="rId8"/>
    <p:sldId id="315" r:id="rId9"/>
    <p:sldId id="316" r:id="rId10"/>
    <p:sldId id="317" r:id="rId11"/>
    <p:sldId id="318" r:id="rId12"/>
    <p:sldId id="319" r:id="rId13"/>
    <p:sldId id="305" r:id="rId14"/>
    <p:sldId id="321" r:id="rId15"/>
    <p:sldId id="322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3" r:id="rId25"/>
    <p:sldId id="334" r:id="rId26"/>
    <p:sldId id="335" r:id="rId27"/>
    <p:sldId id="272" r:id="rId28"/>
    <p:sldId id="324" r:id="rId29"/>
    <p:sldId id="273" r:id="rId30"/>
    <p:sldId id="260" r:id="rId31"/>
    <p:sldId id="261" r:id="rId32"/>
    <p:sldId id="262" r:id="rId33"/>
    <p:sldId id="308" r:id="rId34"/>
    <p:sldId id="361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46" r:id="rId46"/>
    <p:sldId id="347" r:id="rId47"/>
    <p:sldId id="348" r:id="rId48"/>
    <p:sldId id="349" r:id="rId49"/>
    <p:sldId id="350" r:id="rId50"/>
    <p:sldId id="351" r:id="rId51"/>
    <p:sldId id="352" r:id="rId52"/>
    <p:sldId id="353" r:id="rId53"/>
    <p:sldId id="354" r:id="rId54"/>
    <p:sldId id="355" r:id="rId55"/>
    <p:sldId id="356" r:id="rId56"/>
    <p:sldId id="357" r:id="rId57"/>
    <p:sldId id="358" r:id="rId58"/>
    <p:sldId id="359" r:id="rId59"/>
    <p:sldId id="310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88" d="100"/>
          <a:sy n="88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7A78E-D395-4FBD-BFA1-1473D161A799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4CE5-1DA0-46E9-9127-8AE0EAF87AE0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4182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008E-2B58-41C4-BDAB-FEDD8102C963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6D96B-5534-46A7-86B0-CB5EEB50F1AB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296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91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263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81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862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503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38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63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8053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776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13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829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8495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684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5787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324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4094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310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82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5497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142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6867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2414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4008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9222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16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716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106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7344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7170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1352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755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662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5548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083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49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791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3412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044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829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859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4349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9691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90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53F3C-C37C-46E0-A17D-D334A89955CA}" type="datetimeFigureOut">
              <a:rPr lang="en-US" smtClean="0"/>
              <a:pPr/>
              <a:t>3/3/2013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CF75E-7075-458B-90AA-4356590621F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70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1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77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4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36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4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1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3.w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14290"/>
            <a:ext cx="84296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Describe two differences between electromagnetic waves and other (mechanical) waves.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Write down the names of all seven types of electromagnetic waves in order of increasing frequency.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600" b="1" dirty="0" smtClean="0"/>
              <a:t>The wavelength of microwave radiation produced by a microwave oven is 12.2 cm. Calculate the corresponding frequency.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357430"/>
            <a:ext cx="792961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</a:pPr>
            <a:r>
              <a:rPr lang="en-NZ" sz="13000" b="1" dirty="0" smtClean="0">
                <a:latin typeface="Arial Black" pitchFamily="34" charset="0"/>
              </a:rPr>
              <a:t>ATOYOT</a:t>
            </a:r>
            <a:endParaRPr lang="en-NZ" sz="130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45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04664"/>
            <a:ext cx="849694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4800" b="1" dirty="0" smtClean="0"/>
              <a:t>The two types of curved mirrors:</a:t>
            </a:r>
          </a:p>
          <a:p>
            <a:pPr marL="914400" indent="-914400">
              <a:spcAft>
                <a:spcPts val="2400"/>
              </a:spcAft>
              <a:buFont typeface="+mj-lt"/>
              <a:buAutoNum type="arabicPeriod"/>
            </a:pPr>
            <a:r>
              <a:rPr lang="en-US" sz="4800" b="1" dirty="0" smtClean="0"/>
              <a:t>Concave (Converging) Mirror</a:t>
            </a:r>
          </a:p>
          <a:p>
            <a:pPr marL="914400" indent="-914400">
              <a:spcAft>
                <a:spcPts val="2400"/>
              </a:spcAft>
              <a:buFont typeface="+mj-lt"/>
              <a:buAutoNum type="arabicPeriod"/>
            </a:pPr>
            <a:r>
              <a:rPr lang="en-US" sz="4800" b="1" dirty="0"/>
              <a:t>Convex (Diverging) </a:t>
            </a:r>
            <a:r>
              <a:rPr lang="en-US" sz="4800" b="1" dirty="0" smtClean="0"/>
              <a:t>Mirror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046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6504" y="-13020"/>
            <a:ext cx="4572000" cy="682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39273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solidFill>
                  <a:prstClr val="black"/>
                </a:solidFill>
              </a:rPr>
              <a:t>Concave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(Converging)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Mirrors</a:t>
            </a:r>
            <a:endParaRPr lang="en-NZ" sz="5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069682" cy="534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69517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>
                <a:solidFill>
                  <a:prstClr val="black"/>
                </a:solidFill>
              </a:rPr>
              <a:t>Concave (Converging) </a:t>
            </a:r>
          </a:p>
          <a:p>
            <a:r>
              <a:rPr lang="en-NZ" sz="5400" b="1" dirty="0" smtClean="0">
                <a:solidFill>
                  <a:prstClr val="black"/>
                </a:solidFill>
              </a:rPr>
              <a:t>Mirrors</a:t>
            </a:r>
            <a:endParaRPr lang="en-NZ" sz="5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5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924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827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2869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010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375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202243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349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42875"/>
            <a:ext cx="9130844" cy="664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806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91188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Curved Mirrors, Ray Diagrams and Nature of Image</a:t>
            </a:r>
            <a:endParaRPr lang="en-NZ" sz="4800" b="1" dirty="0"/>
          </a:p>
        </p:txBody>
      </p:sp>
    </p:spTree>
    <p:extLst>
      <p:ext uri="{BB962C8B-B14F-4D97-AF65-F5344CB8AC3E}">
        <p14:creationId xmlns:p14="http://schemas.microsoft.com/office/powerpoint/2010/main" val="211719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4403"/>
            <a:ext cx="5572164" cy="6702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473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643470" cy="687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0163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Concave Mirrors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000108"/>
            <a:ext cx="7772400" cy="4114800"/>
          </a:xfrm>
        </p:spPr>
        <p:txBody>
          <a:bodyPr/>
          <a:lstStyle/>
          <a:p>
            <a:pPr eaLnBrk="1" hangingPunct="1"/>
            <a:r>
              <a:rPr lang="en-NZ" u="sng" dirty="0" smtClean="0"/>
              <a:t>Concave (or converging) </a:t>
            </a:r>
            <a:r>
              <a:rPr lang="en-NZ" dirty="0" smtClean="0"/>
              <a:t>mirrors focus light at the focal point.</a:t>
            </a:r>
          </a:p>
          <a:p>
            <a:pPr eaLnBrk="1" hangingPunct="1"/>
            <a:endParaRPr lang="en-NZ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894282" y="2986084"/>
            <a:ext cx="2463800" cy="2392362"/>
            <a:chOff x="1280" y="3285"/>
            <a:chExt cx="1164" cy="1344"/>
          </a:xfrm>
        </p:grpSpPr>
        <p:sp>
          <p:nvSpPr>
            <p:cNvPr id="28689" name="AutoShape 9"/>
            <p:cNvSpPr>
              <a:spLocks noChangeArrowheads="1"/>
            </p:cNvSpPr>
            <p:nvPr/>
          </p:nvSpPr>
          <p:spPr bwMode="auto">
            <a:xfrm>
              <a:off x="1462" y="3328"/>
              <a:ext cx="982" cy="1259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8690" name="AutoShape 10"/>
            <p:cNvSpPr>
              <a:spLocks noChangeArrowheads="1"/>
            </p:cNvSpPr>
            <p:nvPr/>
          </p:nvSpPr>
          <p:spPr bwMode="auto">
            <a:xfrm>
              <a:off x="1376" y="3392"/>
              <a:ext cx="992" cy="1142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8691" name="Rectangle 11"/>
            <p:cNvSpPr>
              <a:spLocks noChangeArrowheads="1"/>
            </p:cNvSpPr>
            <p:nvPr/>
          </p:nvSpPr>
          <p:spPr bwMode="auto">
            <a:xfrm>
              <a:off x="1280" y="3285"/>
              <a:ext cx="566" cy="1344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</p:grpSp>
      <p:sp>
        <p:nvSpPr>
          <p:cNvPr id="28678" name="Line 12"/>
          <p:cNvSpPr>
            <a:spLocks noChangeShapeType="1"/>
          </p:cNvSpPr>
          <p:nvPr/>
        </p:nvSpPr>
        <p:spPr bwMode="auto">
          <a:xfrm flipH="1">
            <a:off x="1439882" y="4181471"/>
            <a:ext cx="56896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28679" name="Line 13"/>
          <p:cNvSpPr>
            <a:spLocks noChangeShapeType="1"/>
          </p:cNvSpPr>
          <p:nvPr/>
        </p:nvSpPr>
        <p:spPr bwMode="auto">
          <a:xfrm>
            <a:off x="6024582" y="3992559"/>
            <a:ext cx="23813" cy="320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6" name="Line 14"/>
          <p:cNvSpPr>
            <a:spLocks noChangeShapeType="1"/>
          </p:cNvSpPr>
          <p:nvPr/>
        </p:nvSpPr>
        <p:spPr bwMode="auto">
          <a:xfrm flipV="1">
            <a:off x="1620857" y="3744909"/>
            <a:ext cx="54181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7" name="Line 15"/>
          <p:cNvSpPr>
            <a:spLocks noChangeShapeType="1"/>
          </p:cNvSpPr>
          <p:nvPr/>
        </p:nvSpPr>
        <p:spPr bwMode="auto">
          <a:xfrm>
            <a:off x="1643082" y="3365496"/>
            <a:ext cx="50593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8" name="Line 16"/>
          <p:cNvSpPr>
            <a:spLocks noChangeShapeType="1"/>
          </p:cNvSpPr>
          <p:nvPr/>
        </p:nvSpPr>
        <p:spPr bwMode="auto">
          <a:xfrm>
            <a:off x="1665307" y="4618034"/>
            <a:ext cx="5375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69" name="Line 17"/>
          <p:cNvSpPr>
            <a:spLocks noChangeShapeType="1"/>
          </p:cNvSpPr>
          <p:nvPr/>
        </p:nvSpPr>
        <p:spPr bwMode="auto">
          <a:xfrm>
            <a:off x="1619270" y="4997446"/>
            <a:ext cx="51308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0" name="Line 19"/>
          <p:cNvSpPr>
            <a:spLocks noChangeShapeType="1"/>
          </p:cNvSpPr>
          <p:nvPr/>
        </p:nvSpPr>
        <p:spPr bwMode="auto">
          <a:xfrm flipH="1">
            <a:off x="5008582" y="3365496"/>
            <a:ext cx="1693863" cy="1936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1" name="Line 20"/>
          <p:cNvSpPr>
            <a:spLocks noChangeShapeType="1"/>
          </p:cNvSpPr>
          <p:nvPr/>
        </p:nvSpPr>
        <p:spPr bwMode="auto">
          <a:xfrm flipH="1">
            <a:off x="4443432" y="3727446"/>
            <a:ext cx="2597150" cy="1119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2" name="Line 21"/>
          <p:cNvSpPr>
            <a:spLocks noChangeShapeType="1"/>
          </p:cNvSpPr>
          <p:nvPr/>
        </p:nvSpPr>
        <p:spPr bwMode="auto">
          <a:xfrm flipH="1" flipV="1">
            <a:off x="4511695" y="3498846"/>
            <a:ext cx="2551112" cy="11191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19473" name="Line 22"/>
          <p:cNvSpPr>
            <a:spLocks noChangeShapeType="1"/>
          </p:cNvSpPr>
          <p:nvPr/>
        </p:nvSpPr>
        <p:spPr bwMode="auto">
          <a:xfrm flipH="1" flipV="1">
            <a:off x="4984770" y="2928934"/>
            <a:ext cx="1738312" cy="20685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>
              <a:solidFill>
                <a:prstClr val="black"/>
              </a:solidFill>
            </a:endParaRPr>
          </a:p>
        </p:txBody>
      </p:sp>
      <p:sp>
        <p:nvSpPr>
          <p:cNvPr id="28688" name="Text Box 22"/>
          <p:cNvSpPr txBox="1">
            <a:spLocks noChangeArrowheads="1"/>
          </p:cNvSpPr>
          <p:nvPr/>
        </p:nvSpPr>
        <p:spPr bwMode="auto">
          <a:xfrm>
            <a:off x="5638820" y="3571871"/>
            <a:ext cx="836612" cy="4572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solidFill>
                  <a:prstClr val="black"/>
                </a:solidFill>
                <a:latin typeface="Times New Roman" pitchFamily="18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85118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49476"/>
            <a:ext cx="6923858" cy="513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514159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Convex (Diverging) Mirrors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88" y="1412776"/>
            <a:ext cx="6244988" cy="478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5786" y="514159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Convex (Diverging) Mirrors</a:t>
            </a:r>
          </a:p>
        </p:txBody>
      </p:sp>
    </p:spTree>
    <p:extLst>
      <p:ext uri="{BB962C8B-B14F-4D97-AF65-F5344CB8AC3E}">
        <p14:creationId xmlns:p14="http://schemas.microsoft.com/office/powerpoint/2010/main" val="27753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479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8" y="0"/>
            <a:ext cx="8286776" cy="68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0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4063" y="-71454"/>
            <a:ext cx="7772400" cy="1143000"/>
          </a:xfrm>
        </p:spPr>
        <p:txBody>
          <a:bodyPr/>
          <a:lstStyle/>
          <a:p>
            <a:pPr eaLnBrk="1" hangingPunct="1"/>
            <a:r>
              <a:rPr lang="en-NZ" dirty="0" smtClean="0"/>
              <a:t>Convex Mirrors 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785794"/>
            <a:ext cx="7772400" cy="4114800"/>
          </a:xfrm>
        </p:spPr>
        <p:txBody>
          <a:bodyPr/>
          <a:lstStyle/>
          <a:p>
            <a:pPr eaLnBrk="1" hangingPunct="1"/>
            <a:r>
              <a:rPr lang="en-NZ" dirty="0" smtClean="0"/>
              <a:t>Convex mirrors have a focal point behind the mirror.</a:t>
            </a:r>
          </a:p>
          <a:p>
            <a:pPr eaLnBrk="1" hangingPunct="1"/>
            <a:r>
              <a:rPr lang="en-NZ" dirty="0" smtClean="0"/>
              <a:t>Convex (or diverging) mirrors spread the light rays apart so that they appear to have come from the focal point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670425" y="4313258"/>
            <a:ext cx="1616075" cy="1600200"/>
            <a:chOff x="2421" y="3420"/>
            <a:chExt cx="1023" cy="1344"/>
          </a:xfrm>
        </p:grpSpPr>
        <p:sp>
          <p:nvSpPr>
            <p:cNvPr id="29717" name="AutoShape 5"/>
            <p:cNvSpPr>
              <a:spLocks noChangeArrowheads="1"/>
            </p:cNvSpPr>
            <p:nvPr/>
          </p:nvSpPr>
          <p:spPr bwMode="auto">
            <a:xfrm flipH="1">
              <a:off x="2421" y="3517"/>
              <a:ext cx="992" cy="1142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18" name="AutoShape 6"/>
            <p:cNvSpPr>
              <a:spLocks noChangeArrowheads="1"/>
            </p:cNvSpPr>
            <p:nvPr/>
          </p:nvSpPr>
          <p:spPr bwMode="auto">
            <a:xfrm flipH="1">
              <a:off x="2483" y="3603"/>
              <a:ext cx="854" cy="992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  <p:sp>
          <p:nvSpPr>
            <p:cNvPr id="29719" name="Rectangle 7"/>
            <p:cNvSpPr>
              <a:spLocks noChangeArrowheads="1"/>
            </p:cNvSpPr>
            <p:nvPr/>
          </p:nvSpPr>
          <p:spPr bwMode="auto">
            <a:xfrm flipH="1">
              <a:off x="2878" y="3420"/>
              <a:ext cx="566" cy="1344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/>
            </a:p>
          </p:txBody>
        </p:sp>
      </p:grp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2074863" y="5105420"/>
            <a:ext cx="4884737" cy="127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0" name="Line 9"/>
          <p:cNvSpPr>
            <a:spLocks noChangeShapeType="1"/>
          </p:cNvSpPr>
          <p:nvPr/>
        </p:nvSpPr>
        <p:spPr bwMode="auto">
          <a:xfrm>
            <a:off x="2309813" y="4826020"/>
            <a:ext cx="240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2292350" y="4533920"/>
            <a:ext cx="2697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2" name="Line 11"/>
          <p:cNvSpPr>
            <a:spLocks noChangeShapeType="1"/>
          </p:cNvSpPr>
          <p:nvPr/>
        </p:nvSpPr>
        <p:spPr bwMode="auto">
          <a:xfrm>
            <a:off x="2360613" y="5359420"/>
            <a:ext cx="23256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2327275" y="5664220"/>
            <a:ext cx="2644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9707" name="Line 13"/>
          <p:cNvSpPr>
            <a:spLocks noChangeShapeType="1"/>
          </p:cNvSpPr>
          <p:nvPr/>
        </p:nvSpPr>
        <p:spPr bwMode="auto">
          <a:xfrm>
            <a:off x="6151563" y="4991120"/>
            <a:ext cx="17462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4972050" y="4533920"/>
            <a:ext cx="1179513" cy="5715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>
            <a:off x="4719638" y="4826020"/>
            <a:ext cx="1431925" cy="279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 flipV="1">
            <a:off x="4719638" y="5105420"/>
            <a:ext cx="1431925" cy="254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8" name="Line 17"/>
          <p:cNvSpPr>
            <a:spLocks noChangeShapeType="1"/>
          </p:cNvSpPr>
          <p:nvPr/>
        </p:nvSpPr>
        <p:spPr bwMode="auto">
          <a:xfrm flipV="1">
            <a:off x="5006975" y="5105420"/>
            <a:ext cx="1144588" cy="558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499" name="Line 19"/>
          <p:cNvSpPr>
            <a:spLocks noChangeShapeType="1"/>
          </p:cNvSpPr>
          <p:nvPr/>
        </p:nvSpPr>
        <p:spPr bwMode="auto">
          <a:xfrm flipH="1" flipV="1">
            <a:off x="3405188" y="3759220"/>
            <a:ext cx="1601787" cy="787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 flipV="1">
            <a:off x="2613025" y="4368820"/>
            <a:ext cx="2139950" cy="444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1" name="Line 21"/>
          <p:cNvSpPr>
            <a:spLocks noChangeShapeType="1"/>
          </p:cNvSpPr>
          <p:nvPr/>
        </p:nvSpPr>
        <p:spPr bwMode="auto">
          <a:xfrm flipH="1">
            <a:off x="2495550" y="5346720"/>
            <a:ext cx="2257425" cy="419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0502" name="Line 22"/>
          <p:cNvSpPr>
            <a:spLocks noChangeShapeType="1"/>
          </p:cNvSpPr>
          <p:nvPr/>
        </p:nvSpPr>
        <p:spPr bwMode="auto">
          <a:xfrm flipH="1">
            <a:off x="3641725" y="5626120"/>
            <a:ext cx="1398588" cy="660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9716" name="Text Box 22"/>
          <p:cNvSpPr txBox="1">
            <a:spLocks noChangeArrowheads="1"/>
          </p:cNvSpPr>
          <p:nvPr/>
        </p:nvSpPr>
        <p:spPr bwMode="auto">
          <a:xfrm>
            <a:off x="5919788" y="4648220"/>
            <a:ext cx="836612" cy="4572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0" grpId="0" animBg="1"/>
      <p:bldP spid="20491" grpId="0" animBg="1"/>
      <p:bldP spid="20492" grpId="0" animBg="1"/>
      <p:bldP spid="20493" grpId="0" animBg="1"/>
      <p:bldP spid="20495" grpId="0" animBg="1"/>
      <p:bldP spid="20496" grpId="0" animBg="1"/>
      <p:bldP spid="20497" grpId="0" animBg="1"/>
      <p:bldP spid="20498" grpId="0" animBg="1"/>
      <p:bldP spid="20499" grpId="0" animBg="1"/>
      <p:bldP spid="20500" grpId="0" animBg="1"/>
      <p:bldP spid="20501" grpId="0" animBg="1"/>
      <p:bldP spid="205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0566" y="63346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Question:</a:t>
            </a:r>
          </a:p>
          <a:p>
            <a:r>
              <a:rPr lang="en-US" sz="5400" b="1" dirty="0" smtClean="0"/>
              <a:t>How do we “see” things?</a:t>
            </a:r>
            <a:endParaRPr lang="en-NZ" sz="5400" b="1" dirty="0"/>
          </a:p>
        </p:txBody>
      </p:sp>
    </p:spTree>
    <p:extLst>
      <p:ext uri="{BB962C8B-B14F-4D97-AF65-F5344CB8AC3E}">
        <p14:creationId xmlns:p14="http://schemas.microsoft.com/office/powerpoint/2010/main" val="242592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Ray Diagrams</a:t>
            </a:r>
            <a:endParaRPr lang="en-NZ" sz="4800" b="1" dirty="0"/>
          </a:p>
        </p:txBody>
      </p:sp>
    </p:spTree>
    <p:extLst>
      <p:ext uri="{BB962C8B-B14F-4D97-AF65-F5344CB8AC3E}">
        <p14:creationId xmlns:p14="http://schemas.microsoft.com/office/powerpoint/2010/main" val="34024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3643314"/>
            <a:ext cx="8643998" cy="2786082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P = pole ,	       	 		pa = principal axis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C = centre of curvature	r = radius of curvature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F = Focal point or focus	f = focal length</a:t>
            </a:r>
          </a:p>
          <a:p>
            <a:pPr eaLnBrk="1" hangingPunct="1">
              <a:spcAft>
                <a:spcPts val="600"/>
              </a:spcAft>
              <a:buNone/>
            </a:pPr>
            <a:r>
              <a:rPr lang="en-NZ" b="1" dirty="0" smtClean="0"/>
              <a:t>f = r / 2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731838" y="357166"/>
            <a:ext cx="7699375" cy="2995612"/>
            <a:chOff x="383" y="2154"/>
            <a:chExt cx="3637" cy="2517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383" y="2154"/>
              <a:ext cx="3637" cy="2517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4" name="AutoShape 7"/>
            <p:cNvSpPr>
              <a:spLocks noChangeArrowheads="1"/>
            </p:cNvSpPr>
            <p:nvPr/>
          </p:nvSpPr>
          <p:spPr bwMode="auto">
            <a:xfrm>
              <a:off x="2593" y="2285"/>
              <a:ext cx="982" cy="2248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5" name="AutoShape 8"/>
            <p:cNvSpPr>
              <a:spLocks noChangeArrowheads="1"/>
            </p:cNvSpPr>
            <p:nvPr/>
          </p:nvSpPr>
          <p:spPr bwMode="auto">
            <a:xfrm>
              <a:off x="2507" y="2399"/>
              <a:ext cx="992" cy="2039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6" name="Rectangle 9"/>
            <p:cNvSpPr>
              <a:spLocks noChangeArrowheads="1"/>
            </p:cNvSpPr>
            <p:nvPr/>
          </p:nvSpPr>
          <p:spPr bwMode="auto">
            <a:xfrm>
              <a:off x="2367" y="2218"/>
              <a:ext cx="736" cy="2400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7" name="Line 10"/>
            <p:cNvSpPr>
              <a:spLocks noChangeShapeType="1"/>
            </p:cNvSpPr>
            <p:nvPr/>
          </p:nvSpPr>
          <p:spPr bwMode="auto">
            <a:xfrm flipH="1">
              <a:off x="458" y="3371"/>
              <a:ext cx="30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8" name="Line 11"/>
            <p:cNvSpPr>
              <a:spLocks noChangeShapeType="1"/>
            </p:cNvSpPr>
            <p:nvPr/>
          </p:nvSpPr>
          <p:spPr bwMode="auto">
            <a:xfrm>
              <a:off x="2358" y="3286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39" name="Line 20"/>
            <p:cNvSpPr>
              <a:spLocks noChangeShapeType="1"/>
            </p:cNvSpPr>
            <p:nvPr/>
          </p:nvSpPr>
          <p:spPr bwMode="auto">
            <a:xfrm>
              <a:off x="1385" y="3283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0" name="Text Box 21"/>
            <p:cNvSpPr txBox="1">
              <a:spLocks noChangeArrowheads="1"/>
            </p:cNvSpPr>
            <p:nvPr/>
          </p:nvSpPr>
          <p:spPr bwMode="auto">
            <a:xfrm>
              <a:off x="1248" y="3456"/>
              <a:ext cx="277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22541" name="Text Box 22"/>
            <p:cNvSpPr txBox="1">
              <a:spLocks noChangeArrowheads="1"/>
            </p:cNvSpPr>
            <p:nvPr/>
          </p:nvSpPr>
          <p:spPr bwMode="auto">
            <a:xfrm>
              <a:off x="2186" y="3415"/>
              <a:ext cx="395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22542" name="Text Box 23"/>
            <p:cNvSpPr txBox="1">
              <a:spLocks noChangeArrowheads="1"/>
            </p:cNvSpPr>
            <p:nvPr/>
          </p:nvSpPr>
          <p:spPr bwMode="auto">
            <a:xfrm>
              <a:off x="3211" y="3360"/>
              <a:ext cx="373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22543" name="Line 24"/>
            <p:cNvSpPr>
              <a:spLocks noChangeShapeType="1"/>
            </p:cNvSpPr>
            <p:nvPr/>
          </p:nvSpPr>
          <p:spPr bwMode="auto">
            <a:xfrm>
              <a:off x="1387" y="3115"/>
              <a:ext cx="20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4" name="Text Box 25"/>
            <p:cNvSpPr txBox="1">
              <a:spLocks noChangeArrowheads="1"/>
            </p:cNvSpPr>
            <p:nvPr/>
          </p:nvSpPr>
          <p:spPr bwMode="auto">
            <a:xfrm>
              <a:off x="1536" y="2796"/>
              <a:ext cx="1749" cy="388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 dirty="0" smtClean="0">
                  <a:solidFill>
                    <a:prstClr val="black"/>
                  </a:solidFill>
                  <a:latin typeface="Times New Roman" pitchFamily="18" charset="0"/>
                </a:rPr>
                <a:t>r</a:t>
              </a:r>
              <a:endParaRPr lang="en-NZ" sz="2400" dirty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22545" name="Text Box 26"/>
            <p:cNvSpPr txBox="1">
              <a:spLocks noChangeArrowheads="1"/>
            </p:cNvSpPr>
            <p:nvPr/>
          </p:nvSpPr>
          <p:spPr bwMode="auto">
            <a:xfrm>
              <a:off x="512" y="3157"/>
              <a:ext cx="512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pa</a:t>
              </a:r>
            </a:p>
          </p:txBody>
        </p:sp>
        <p:sp>
          <p:nvSpPr>
            <p:cNvPr id="22546" name="Line 27"/>
            <p:cNvSpPr>
              <a:spLocks noChangeShapeType="1"/>
            </p:cNvSpPr>
            <p:nvPr/>
          </p:nvSpPr>
          <p:spPr bwMode="auto">
            <a:xfrm flipV="1">
              <a:off x="2378" y="3723"/>
              <a:ext cx="1099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>
                <a:solidFill>
                  <a:prstClr val="black"/>
                </a:solidFill>
              </a:endParaRPr>
            </a:p>
          </p:txBody>
        </p:sp>
        <p:sp>
          <p:nvSpPr>
            <p:cNvPr id="22547" name="Text Box 28"/>
            <p:cNvSpPr txBox="1">
              <a:spLocks noChangeArrowheads="1"/>
            </p:cNvSpPr>
            <p:nvPr/>
          </p:nvSpPr>
          <p:spPr bwMode="auto">
            <a:xfrm>
              <a:off x="2741" y="3712"/>
              <a:ext cx="384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 sz="2400">
                  <a:solidFill>
                    <a:prstClr val="black"/>
                  </a:solidFill>
                  <a:latin typeface="Times New Roman" pitchFamily="18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527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483781"/>
            <a:ext cx="815340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en-US" sz="4800" b="1" dirty="0" smtClean="0">
                <a:solidFill>
                  <a:prstClr val="black"/>
                </a:solidFill>
              </a:rPr>
              <a:t>The two important rules: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</a:rPr>
              <a:t>Parallel to pa </a:t>
            </a: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→ Focal point</a:t>
            </a:r>
          </a:p>
          <a:p>
            <a:pPr marL="914400" indent="-914400">
              <a:spcAft>
                <a:spcPts val="1800"/>
              </a:spcAft>
              <a:buFontTx/>
              <a:buAutoNum type="arabicPeriod"/>
            </a:pPr>
            <a:r>
              <a:rPr lang="en-US" sz="4800" b="1" dirty="0" smtClean="0">
                <a:solidFill>
                  <a:prstClr val="black"/>
                </a:solidFill>
                <a:cs typeface="Calibri"/>
              </a:rPr>
              <a:t>Focal point → Parallel to pa</a:t>
            </a:r>
          </a:p>
          <a:p>
            <a:pPr>
              <a:spcAft>
                <a:spcPts val="1800"/>
              </a:spcAft>
            </a:pPr>
            <a:r>
              <a:rPr lang="en-US" sz="3600" b="1" i="1" dirty="0" smtClean="0">
                <a:solidFill>
                  <a:prstClr val="black"/>
                </a:solidFill>
                <a:cs typeface="Calibri"/>
              </a:rPr>
              <a:t>(pa = principal axis, the horizontal line)</a:t>
            </a:r>
            <a:endParaRPr lang="en-NZ" sz="48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7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H 2013 RESOURCES\PHY201\2013 WAVES\Mirrors Ray diagram Pics\u13l3d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457200"/>
            <a:ext cx="8088086" cy="57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86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CH 2013 RESOURCES\PHY201\2013 WAVES\Mirrors Ray diagram Pics\u13l3d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78970"/>
            <a:ext cx="8077200" cy="576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7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CH 2013 RESOURCES\PHY201\2013 WAVES\Mirrors Ray diagram Pics\u13l3d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37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CH 2013 RESOURCES\PHY201\2013 WAVES\Mirrors Ray diagram Pics\u13l3d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6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0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Concave (Converging)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374333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05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CH 2013 RESOURCES\PHY201\2013 WAVES\Mirrors Ray diagram Pics\u13l3d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06" y="1447800"/>
            <a:ext cx="856129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CH 2013 RESOURCES\PHY201\2013 WAVES\Mirrors Ray diagram Pics\u13l3d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57200"/>
            <a:ext cx="6172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1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276600" y="381000"/>
            <a:ext cx="1524000" cy="457200"/>
            <a:chOff x="3276600" y="381000"/>
            <a:chExt cx="1524000" cy="457200"/>
          </a:xfrm>
        </p:grpSpPr>
        <p:cxnSp>
          <p:nvCxnSpPr>
            <p:cNvPr id="7" name="Straight Connector 6"/>
            <p:cNvCxnSpPr/>
            <p:nvPr/>
          </p:nvCxnSpPr>
          <p:spPr>
            <a:xfrm rot="10800000">
              <a:off x="4495800" y="3810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3887788" y="684212"/>
              <a:ext cx="303212" cy="1588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4419600" y="457200"/>
              <a:ext cx="228600" cy="2286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V="1">
              <a:off x="4152900" y="6477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0800000" flipH="1">
              <a:off x="3276600" y="381001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 flipH="1" flipV="1">
              <a:off x="3429000" y="457200"/>
              <a:ext cx="228600" cy="2286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3619500" y="647700"/>
              <a:ext cx="304800" cy="7620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>
            <a:off x="838200" y="304800"/>
            <a:ext cx="8001000" cy="5181600"/>
            <a:chOff x="838200" y="304800"/>
            <a:chExt cx="8001000" cy="5181600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 flipV="1">
              <a:off x="838200" y="380999"/>
              <a:ext cx="2895600" cy="1523999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647700" y="800100"/>
              <a:ext cx="3429000" cy="2895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143000" y="2667000"/>
              <a:ext cx="4953000" cy="685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343400" y="381000"/>
              <a:ext cx="4343400" cy="2209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6200000" flipH="1">
              <a:off x="3314699" y="1409699"/>
              <a:ext cx="3810000" cy="2057401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419600" y="304800"/>
              <a:ext cx="4419600" cy="1219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/>
          <p:cNvGrpSpPr/>
          <p:nvPr/>
        </p:nvGrpSpPr>
        <p:grpSpPr>
          <a:xfrm>
            <a:off x="533400" y="2819400"/>
            <a:ext cx="5486400" cy="3505200"/>
            <a:chOff x="533400" y="2819400"/>
            <a:chExt cx="5486400" cy="3505200"/>
          </a:xfrm>
        </p:grpSpPr>
        <p:cxnSp>
          <p:nvCxnSpPr>
            <p:cNvPr id="51" name="Straight Arrow Connector 50"/>
            <p:cNvCxnSpPr/>
            <p:nvPr/>
          </p:nvCxnSpPr>
          <p:spPr>
            <a:xfrm rot="16200000" flipV="1">
              <a:off x="1409700" y="3543300"/>
              <a:ext cx="2590800" cy="1143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3276600" y="3124200"/>
              <a:ext cx="2667000" cy="2286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3276600" y="5410200"/>
              <a:ext cx="2743200" cy="914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10800000" flipV="1">
              <a:off x="533400" y="5410200"/>
              <a:ext cx="2667000" cy="228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>
            <a:off x="838200" y="685800"/>
            <a:ext cx="3124200" cy="3810000"/>
            <a:chOff x="838200" y="685800"/>
            <a:chExt cx="3124200" cy="3810000"/>
          </a:xfrm>
        </p:grpSpPr>
        <p:cxnSp>
          <p:nvCxnSpPr>
            <p:cNvPr id="64" name="Straight Arrow Connector 63"/>
            <p:cNvCxnSpPr/>
            <p:nvPr/>
          </p:nvCxnSpPr>
          <p:spPr>
            <a:xfrm rot="5400000" flipH="1" flipV="1">
              <a:off x="647700" y="876300"/>
              <a:ext cx="1219200" cy="838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838200" y="1905000"/>
              <a:ext cx="3124200" cy="1524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16200000" flipH="1">
              <a:off x="228600" y="2590800"/>
              <a:ext cx="2514600" cy="1295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477000" y="381000"/>
            <a:ext cx="2133600" cy="5562600"/>
            <a:chOff x="6477000" y="381000"/>
            <a:chExt cx="2133600" cy="5562600"/>
          </a:xfrm>
        </p:grpSpPr>
        <p:cxnSp>
          <p:nvCxnSpPr>
            <p:cNvPr id="104" name="Straight Arrow Connector 103"/>
            <p:cNvCxnSpPr/>
            <p:nvPr/>
          </p:nvCxnSpPr>
          <p:spPr>
            <a:xfrm rot="5400000">
              <a:off x="6248400" y="3581400"/>
              <a:ext cx="33528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rot="10800000" flipV="1">
              <a:off x="6477000" y="2514600"/>
              <a:ext cx="2133600" cy="914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rot="16200000" flipV="1">
              <a:off x="6819900" y="800100"/>
              <a:ext cx="22098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5715000" y="1524000"/>
            <a:ext cx="3048000" cy="2362200"/>
            <a:chOff x="5715000" y="1524000"/>
            <a:chExt cx="3048000" cy="2362200"/>
          </a:xfrm>
        </p:grpSpPr>
        <p:cxnSp>
          <p:nvCxnSpPr>
            <p:cNvPr id="114" name="Straight Arrow Connector 113"/>
            <p:cNvCxnSpPr/>
            <p:nvPr/>
          </p:nvCxnSpPr>
          <p:spPr>
            <a:xfrm rot="5400000">
              <a:off x="6896100" y="2019300"/>
              <a:ext cx="2362200" cy="1371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10800000" flipV="1">
              <a:off x="5715000" y="1524000"/>
              <a:ext cx="3048000" cy="457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>
            <a:off x="914400" y="1981200"/>
            <a:ext cx="3962400" cy="4343400"/>
            <a:chOff x="914400" y="1981200"/>
            <a:chExt cx="3962400" cy="4343400"/>
          </a:xfrm>
        </p:grpSpPr>
        <p:cxnSp>
          <p:nvCxnSpPr>
            <p:cNvPr id="83" name="Straight Arrow Connector 82"/>
            <p:cNvCxnSpPr/>
            <p:nvPr/>
          </p:nvCxnSpPr>
          <p:spPr>
            <a:xfrm rot="16200000" flipH="1">
              <a:off x="647700" y="4229100"/>
              <a:ext cx="2362200" cy="1828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>
              <a:off x="914400" y="3962400"/>
              <a:ext cx="3962400" cy="5334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V="1">
              <a:off x="914400" y="2514600"/>
              <a:ext cx="3429000" cy="1447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rot="5400000" flipH="1" flipV="1">
              <a:off x="228600" y="2667000"/>
              <a:ext cx="1981200" cy="609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3429000" y="1295400"/>
            <a:ext cx="5257800" cy="4419600"/>
            <a:chOff x="3429000" y="1295400"/>
            <a:chExt cx="5257800" cy="44196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4991100" y="2552700"/>
              <a:ext cx="2971800" cy="457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 rot="10800000">
              <a:off x="3429000" y="2133600"/>
              <a:ext cx="2819400" cy="2133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10800000" flipV="1">
              <a:off x="3810000" y="4267200"/>
              <a:ext cx="2362200" cy="11430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>
              <a:off x="6172200" y="4267200"/>
              <a:ext cx="2514600" cy="1447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5933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CH 2013 RESOURCES\PHY201\2013 WAVES\Mirrors Ray diagram Pics\u13l3d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68" y="435428"/>
            <a:ext cx="8062232" cy="581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7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CH 2013 RESOURCES\PHY201\2013 WAVES\Mirrors Ray diagram Pics\u13l3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225" y="48464"/>
            <a:ext cx="3762375" cy="238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CH 2013 RESOURCES\PHY201\2013 WAVES\Mirrors Ray diagram Pics\u13l3e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602367"/>
            <a:ext cx="256754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CH 2013 RESOURCES\PHY201\2013 WAVES\Mirrors Ray diagram Pics\u13l3e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252" y="2602367"/>
            <a:ext cx="256754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CH 2013 RESOURCES\PHY201\2013 WAVES\Mirrors Ray diagram Pics\u13l3e4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652" y="2629681"/>
            <a:ext cx="2567548" cy="169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CH 2013 RESOURCES\PHY201\2013 WAVES\Mirrors Ray diagram Pics\u13l3e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28882"/>
            <a:ext cx="2585758" cy="17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:\CH 2013 RESOURCES\PHY201\2013 WAVES\Mirrors Ray diagram Pics\u13l3e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615742"/>
            <a:ext cx="3022787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86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prstClr val="black"/>
                </a:solidFill>
              </a:rPr>
              <a:t>1.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2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2449967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3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4623036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4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623036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5</a:t>
            </a:r>
            <a:r>
              <a:rPr lang="en-US" sz="3600" b="1" dirty="0" smtClean="0">
                <a:solidFill>
                  <a:prstClr val="black"/>
                </a:solidFill>
              </a:rPr>
              <a:t>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42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Concave (Converging)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430901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Diminished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Same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Inverted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Real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No image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Enlarged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912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Convex (Diverging)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846459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019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CH 2013 RESOURCES\PHY201\2013 WAVES\Mirrors Ray diagram Pics\u13l4b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07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CH 2013 RESOURCES\PHY201\2013 WAVES\Mirrors Ray diagram Pics\u13l4b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78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CH 2013 RESOURCES\PHY201\2013 WAVES\Mirrors Ray diagram Pics\u13l4b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53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CH 2013 RESOURCES\PHY201\2013 WAVES\Mirrors Ray diagram Pics\u13l4b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57200"/>
            <a:ext cx="8077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5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4800" b="1" u="sng" dirty="0" smtClean="0">
                <a:solidFill>
                  <a:prstClr val="black"/>
                </a:solidFill>
              </a:rPr>
              <a:t>Convex (Diverging) Mirror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051142"/>
              </p:ext>
            </p:extLst>
          </p:nvPr>
        </p:nvGraphicFramePr>
        <p:xfrm>
          <a:off x="304800" y="1447800"/>
          <a:ext cx="86106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200"/>
                <a:gridCol w="1701800"/>
                <a:gridCol w="2209800"/>
                <a:gridCol w="1828800"/>
              </a:tblGrid>
              <a:tr h="850900">
                <a:tc>
                  <a:txBody>
                    <a:bodyPr/>
                    <a:lstStyle/>
                    <a:p>
                      <a:pPr algn="ctr"/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Orientation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Nature</a:t>
                      </a:r>
                      <a:endParaRPr lang="en-NZ" sz="3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Behind</a:t>
                      </a:r>
                      <a:r>
                        <a:rPr lang="en-US" sz="3200" b="1" i="1" baseline="0" dirty="0" smtClean="0">
                          <a:solidFill>
                            <a:schemeClr val="tx1"/>
                          </a:solidFill>
                        </a:rPr>
                        <a:t>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Diminished</a:t>
                      </a:r>
                      <a:endParaRPr lang="en-NZ" sz="24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C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Diminished</a:t>
                      </a:r>
                      <a:endParaRPr lang="en-NZ" sz="24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C &amp;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Diminished</a:t>
                      </a:r>
                      <a:endParaRPr lang="en-NZ" sz="24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At F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smtClean="0"/>
                        <a:t>Diminished</a:t>
                      </a:r>
                      <a:endParaRPr lang="en-NZ" sz="24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3200" b="1" i="1" dirty="0" smtClean="0">
                          <a:solidFill>
                            <a:schemeClr val="tx1"/>
                          </a:solidFill>
                        </a:rPr>
                        <a:t>Between F &amp; P</a:t>
                      </a:r>
                      <a:endParaRPr lang="en-NZ" sz="32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Diminished</a:t>
                      </a:r>
                      <a:endParaRPr lang="en-NZ" sz="24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Upright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Virtual</a:t>
                      </a:r>
                      <a:endParaRPr lang="en-NZ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56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43087"/>
            <a:ext cx="835824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NZ" sz="4400" b="1" u="sng" dirty="0">
                <a:solidFill>
                  <a:prstClr val="black"/>
                </a:solidFill>
              </a:rPr>
              <a:t>Concave (converging) mirrors</a:t>
            </a:r>
          </a:p>
          <a:p>
            <a:pPr lvl="0"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>
                <a:solidFill>
                  <a:prstClr val="black"/>
                </a:solidFill>
              </a:rPr>
              <a:t>real</a:t>
            </a:r>
            <a:r>
              <a:rPr lang="en-NZ" sz="3200" dirty="0">
                <a:solidFill>
                  <a:prstClr val="black"/>
                </a:solidFill>
              </a:rPr>
              <a:t>, </a:t>
            </a:r>
            <a:r>
              <a:rPr lang="en-NZ" sz="3200" u="sng" dirty="0">
                <a:solidFill>
                  <a:prstClr val="black"/>
                </a:solidFill>
              </a:rPr>
              <a:t>inverted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 the object is located behind the principal focus</a:t>
            </a:r>
            <a:r>
              <a:rPr lang="en-NZ" sz="3200" dirty="0">
                <a:solidFill>
                  <a:prstClr val="black"/>
                </a:solidFill>
              </a:rPr>
              <a:t>.</a:t>
            </a:r>
          </a:p>
          <a:p>
            <a:pPr lvl="0">
              <a:spcAft>
                <a:spcPts val="1200"/>
              </a:spcAft>
            </a:pPr>
            <a:r>
              <a:rPr lang="en-NZ" sz="3200" dirty="0">
                <a:solidFill>
                  <a:prstClr val="black"/>
                </a:solidFill>
              </a:rPr>
              <a:t>The image will be </a:t>
            </a:r>
            <a:r>
              <a:rPr lang="en-NZ" sz="3200" u="sng" dirty="0">
                <a:solidFill>
                  <a:prstClr val="black"/>
                </a:solidFill>
              </a:rPr>
              <a:t>virtual</a:t>
            </a:r>
            <a:r>
              <a:rPr lang="en-NZ" sz="3200" dirty="0">
                <a:solidFill>
                  <a:prstClr val="black"/>
                </a:solidFill>
              </a:rPr>
              <a:t>, </a:t>
            </a:r>
            <a:r>
              <a:rPr lang="en-NZ" sz="3200" u="sng" dirty="0">
                <a:solidFill>
                  <a:prstClr val="black"/>
                </a:solidFill>
              </a:rPr>
              <a:t>upright</a:t>
            </a:r>
            <a:r>
              <a:rPr lang="en-NZ" sz="3200" dirty="0">
                <a:solidFill>
                  <a:prstClr val="black"/>
                </a:solidFill>
              </a:rPr>
              <a:t> and </a:t>
            </a:r>
            <a:r>
              <a:rPr lang="en-NZ" sz="3200" u="sng" dirty="0">
                <a:solidFill>
                  <a:prstClr val="black"/>
                </a:solidFill>
              </a:rPr>
              <a:t>enlarged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if</a:t>
            </a:r>
            <a:r>
              <a:rPr lang="en-NZ" sz="3200" dirty="0">
                <a:solidFill>
                  <a:prstClr val="black"/>
                </a:solidFill>
              </a:rPr>
              <a:t> </a:t>
            </a:r>
            <a:r>
              <a:rPr lang="en-NZ" sz="3200" b="1" dirty="0">
                <a:solidFill>
                  <a:prstClr val="black"/>
                </a:solidFill>
              </a:rPr>
              <a:t>the object is located between the mirror and the principal focus</a:t>
            </a:r>
            <a:r>
              <a:rPr lang="en-NZ" sz="3200" dirty="0" smtClean="0">
                <a:solidFill>
                  <a:prstClr val="black"/>
                </a:solidFill>
              </a:rPr>
              <a:t>.</a:t>
            </a:r>
            <a:endParaRPr lang="en-NZ" sz="4400" b="1" u="sng" dirty="0" smtClean="0">
              <a:solidFill>
                <a:prstClr val="black"/>
              </a:solidFill>
            </a:endParaRPr>
          </a:p>
          <a:p>
            <a:r>
              <a:rPr lang="en-NZ" sz="4400" b="1" u="sng" dirty="0" smtClean="0">
                <a:solidFill>
                  <a:prstClr val="black"/>
                </a:solidFill>
              </a:rPr>
              <a:t>Convex (diverging) mirrors</a:t>
            </a:r>
          </a:p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prstClr val="black"/>
                </a:solidFill>
              </a:rPr>
              <a:t>A convex mirror always produces </a:t>
            </a:r>
            <a:r>
              <a:rPr lang="en-NZ" sz="3200" u="sng" dirty="0" smtClean="0">
                <a:solidFill>
                  <a:prstClr val="black"/>
                </a:solidFill>
              </a:rPr>
              <a:t>virtual</a:t>
            </a:r>
            <a:r>
              <a:rPr lang="en-NZ" sz="3200" dirty="0" smtClean="0">
                <a:solidFill>
                  <a:prstClr val="black"/>
                </a:solidFill>
              </a:rPr>
              <a:t> images which are always </a:t>
            </a:r>
            <a:r>
              <a:rPr lang="en-NZ" sz="3200" u="sng" dirty="0" smtClean="0">
                <a:solidFill>
                  <a:prstClr val="black"/>
                </a:solidFill>
              </a:rPr>
              <a:t>upright</a:t>
            </a:r>
            <a:r>
              <a:rPr lang="en-NZ" sz="3200" dirty="0" smtClean="0">
                <a:solidFill>
                  <a:prstClr val="black"/>
                </a:solidFill>
              </a:rPr>
              <a:t> and </a:t>
            </a:r>
            <a:r>
              <a:rPr lang="en-NZ" sz="3200" u="sng" dirty="0" smtClean="0">
                <a:solidFill>
                  <a:prstClr val="black"/>
                </a:solidFill>
              </a:rPr>
              <a:t>smaller</a:t>
            </a:r>
            <a:r>
              <a:rPr lang="en-NZ" sz="3200" dirty="0" smtClean="0">
                <a:solidFill>
                  <a:prstClr val="black"/>
                </a:solidFill>
              </a:rPr>
              <a:t> than the object. The image is formed behind the mirror, between the principal focus and the mirror.</a:t>
            </a:r>
          </a:p>
        </p:txBody>
      </p:sp>
    </p:spTree>
    <p:extLst>
      <p:ext uri="{BB962C8B-B14F-4D97-AF65-F5344CB8AC3E}">
        <p14:creationId xmlns:p14="http://schemas.microsoft.com/office/powerpoint/2010/main" val="1847879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9"/>
          <p:cNvGrpSpPr/>
          <p:nvPr/>
        </p:nvGrpSpPr>
        <p:grpSpPr>
          <a:xfrm>
            <a:off x="838200" y="304800"/>
            <a:ext cx="8001000" cy="5181600"/>
            <a:chOff x="838200" y="304800"/>
            <a:chExt cx="8001000" cy="5181600"/>
          </a:xfrm>
        </p:grpSpPr>
        <p:cxnSp>
          <p:nvCxnSpPr>
            <p:cNvPr id="15" name="Straight Arrow Connector 14"/>
            <p:cNvCxnSpPr/>
            <p:nvPr/>
          </p:nvCxnSpPr>
          <p:spPr>
            <a:xfrm rot="10800000" flipV="1">
              <a:off x="838200" y="380999"/>
              <a:ext cx="2895600" cy="1523999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647700" y="800100"/>
              <a:ext cx="3429000" cy="28956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143000" y="2667000"/>
              <a:ext cx="4953000" cy="685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4343400" y="381000"/>
              <a:ext cx="4343400" cy="22098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6200000" flipH="1">
              <a:off x="3314699" y="1409699"/>
              <a:ext cx="3810000" cy="2057401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419600" y="304800"/>
              <a:ext cx="4419600" cy="1219200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arrow"/>
            </a:ln>
            <a:effectLst>
              <a:glow rad="228600">
                <a:srgbClr val="FFC00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268123" y="4724400"/>
            <a:ext cx="257107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6" name="Straight Arrow Connector 45"/>
          <p:cNvCxnSpPr/>
          <p:nvPr/>
        </p:nvCxnSpPr>
        <p:spPr>
          <a:xfrm rot="16200000" flipH="1">
            <a:off x="3733800" y="1066800"/>
            <a:ext cx="4267200" cy="32004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914399" y="1905000"/>
            <a:ext cx="5715001" cy="31242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914400" y="3962400"/>
            <a:ext cx="5410200" cy="13716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3075" idx="3"/>
          </p:cNvCxnSpPr>
          <p:nvPr/>
        </p:nvCxnSpPr>
        <p:spPr>
          <a:xfrm>
            <a:off x="3276600" y="5410202"/>
            <a:ext cx="2991523" cy="22859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>
            <a:off x="6934202" y="3047998"/>
            <a:ext cx="3429000" cy="38100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rot="5400000">
            <a:off x="7124703" y="3390899"/>
            <a:ext cx="2362198" cy="609604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248400" y="4343400"/>
            <a:ext cx="838200" cy="53340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glow rad="228600">
              <a:srgbClr val="FFC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66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NZ" b="1" dirty="0" smtClean="0"/>
              <a:t>Mirror Formulae ONE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219200"/>
            <a:ext cx="8715403" cy="5213350"/>
          </a:xfrm>
        </p:spPr>
        <p:txBody>
          <a:bodyPr>
            <a:noAutofit/>
          </a:bodyPr>
          <a:lstStyle/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Descartes’ Formula:</a:t>
            </a:r>
          </a:p>
          <a:p>
            <a:pPr eaLnBrk="1" hangingPunct="1">
              <a:spcBef>
                <a:spcPts val="600"/>
              </a:spcBef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dirty="0" smtClean="0"/>
              <a:t>and:</a:t>
            </a:r>
          </a:p>
          <a:p>
            <a:pPr eaLnBrk="1" hangingPunct="1">
              <a:spcBef>
                <a:spcPts val="600"/>
              </a:spcBef>
              <a:buNone/>
            </a:pPr>
            <a:endParaRPr lang="en-NZ" sz="3600" b="1" dirty="0" smtClean="0"/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m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magnification factor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/>
              <a:t>h</a:t>
            </a:r>
            <a:r>
              <a:rPr lang="en-NZ" sz="3600" b="1" i="1" dirty="0" smtClean="0"/>
              <a:t> </a:t>
            </a:r>
            <a:r>
              <a:rPr lang="en-NZ" sz="3600" b="1" dirty="0" smtClean="0"/>
              <a:t>= height</a:t>
            </a:r>
          </a:p>
          <a:p>
            <a:pPr eaLnBrk="1" hangingPunct="1">
              <a:spcBef>
                <a:spcPts val="600"/>
              </a:spcBef>
            </a:pPr>
            <a:r>
              <a:rPr lang="en-NZ" sz="3600" b="1" i="1" dirty="0" smtClean="0"/>
              <a:t>d </a:t>
            </a:r>
            <a:r>
              <a:rPr lang="en-NZ" sz="3600" b="1" dirty="0" smtClean="0"/>
              <a:t>= distance </a:t>
            </a:r>
            <a:r>
              <a:rPr lang="en-NZ" sz="3600" b="1" u="sng" dirty="0" smtClean="0"/>
              <a:t>from mirror</a:t>
            </a:r>
            <a:r>
              <a:rPr lang="en-NZ" sz="3600" b="1" dirty="0" smtClean="0"/>
              <a:t> 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604058208"/>
              </p:ext>
            </p:extLst>
          </p:nvPr>
        </p:nvGraphicFramePr>
        <p:xfrm>
          <a:off x="4792678" y="1162050"/>
          <a:ext cx="2065338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Equation" r:id="rId3" imgW="825480" imgH="431640" progId="Equation.3">
                  <p:embed/>
                </p:oleObj>
              </mc:Choice>
              <mc:Fallback>
                <p:oleObj name="Equation" r:id="rId3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678" y="1162050"/>
                        <a:ext cx="2065338" cy="1123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207206707"/>
              </p:ext>
            </p:extLst>
          </p:nvPr>
        </p:nvGraphicFramePr>
        <p:xfrm>
          <a:off x="1752600" y="2168525"/>
          <a:ext cx="23828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name="Equation" r:id="rId5" imgW="799920" imgH="431640" progId="Equation.3">
                  <p:embed/>
                </p:oleObj>
              </mc:Choice>
              <mc:Fallback>
                <p:oleObj name="Equation" r:id="rId5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168525"/>
                        <a:ext cx="2382837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43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533400"/>
            <a:ext cx="8839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f</a:t>
            </a:r>
            <a:r>
              <a:rPr lang="en-US" sz="3600" b="1" dirty="0" smtClean="0">
                <a:solidFill>
                  <a:prstClr val="black"/>
                </a:solidFill>
              </a:rPr>
              <a:t>  is + if the mirror is concave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f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 smtClean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mirror is convex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d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+ if the image is in front of the mirror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d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image is behind the mirror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h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+ if the image is upright/virtual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h</a:t>
            </a:r>
            <a:r>
              <a:rPr lang="en-US" sz="3600" b="1" i="1" baseline="-25000" dirty="0" smtClean="0">
                <a:solidFill>
                  <a:prstClr val="black"/>
                </a:solidFill>
              </a:rPr>
              <a:t>i</a:t>
            </a:r>
            <a:r>
              <a:rPr lang="en-US" sz="3600" b="1" dirty="0" smtClean="0">
                <a:solidFill>
                  <a:prstClr val="black"/>
                </a:solidFill>
              </a:rPr>
              <a:t>  is </a:t>
            </a:r>
            <a:r>
              <a:rPr lang="en-US" sz="3600" b="1" dirty="0">
                <a:solidFill>
                  <a:prstClr val="black"/>
                </a:solidFill>
                <a:cs typeface="Calibri"/>
              </a:rPr>
              <a:t>−</a:t>
            </a:r>
            <a:r>
              <a:rPr lang="en-US" sz="3600" b="1" dirty="0" smtClean="0">
                <a:solidFill>
                  <a:prstClr val="black"/>
                </a:solidFill>
              </a:rPr>
              <a:t> if the image is inverted/real</a:t>
            </a:r>
          </a:p>
          <a:p>
            <a:pPr marL="571500" indent="-571500">
              <a:spcAft>
                <a:spcPts val="2400"/>
              </a:spcAft>
              <a:buFont typeface="Arial" pitchFamily="34" charset="0"/>
              <a:buChar char="•"/>
            </a:pPr>
            <a:r>
              <a:rPr lang="en-US" sz="3600" b="1" i="1" dirty="0" smtClean="0">
                <a:solidFill>
                  <a:prstClr val="black"/>
                </a:solidFill>
              </a:rPr>
              <a:t>m</a:t>
            </a:r>
            <a:r>
              <a:rPr lang="en-US" sz="3600" b="1" dirty="0" smtClean="0">
                <a:solidFill>
                  <a:prstClr val="black"/>
                </a:solidFill>
              </a:rPr>
              <a:t> &gt; 1  if the image is enlarged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9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u="sng" dirty="0" smtClean="0">
                <a:solidFill>
                  <a:prstClr val="black"/>
                </a:solidFill>
              </a:rPr>
              <a:t>Using Descartes’ Formula – EXAMPLES</a:t>
            </a:r>
          </a:p>
          <a:p>
            <a:endParaRPr lang="en-NZ" sz="3600" b="1" u="sng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Find the position of the image located 40m in front of a concave mirror of radius of curvature 64m.</a:t>
            </a:r>
          </a:p>
          <a:p>
            <a:pPr marL="742950" indent="-742950">
              <a:buFont typeface="+mj-lt"/>
              <a:buAutoNum type="alphaLcParenR"/>
            </a:pPr>
            <a:endParaRPr lang="en-NZ" sz="3600" b="1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7m high is placed 15m from a convex mirror of radius 45m. Find the position AND the height of the image.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6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565275"/>
            <a:ext cx="8643998" cy="42259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Newton’s Formula: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and:</a:t>
            </a:r>
          </a:p>
          <a:p>
            <a:pPr eaLnBrk="1" hangingPunct="1">
              <a:lnSpc>
                <a:spcPct val="90000"/>
              </a:lnSpc>
            </a:pPr>
            <a:endParaRPr lang="en-NZ" sz="3600" b="1" dirty="0" smtClean="0"/>
          </a:p>
          <a:p>
            <a:pPr eaLnBrk="1" hangingPunct="1">
              <a:lnSpc>
                <a:spcPct val="90000"/>
              </a:lnSpc>
            </a:pPr>
            <a:r>
              <a:rPr lang="en-NZ" sz="3600" b="1" i="1" dirty="0" smtClean="0"/>
              <a:t>S </a:t>
            </a:r>
            <a:r>
              <a:rPr lang="en-NZ" sz="3600" b="1" dirty="0" smtClean="0"/>
              <a:t>= distance from </a:t>
            </a:r>
            <a:r>
              <a:rPr lang="en-NZ" sz="3600" b="1" i="1" u="sng" dirty="0" smtClean="0"/>
              <a:t>focal point</a:t>
            </a:r>
          </a:p>
          <a:p>
            <a:pPr eaLnBrk="1" hangingPunct="1">
              <a:lnSpc>
                <a:spcPct val="90000"/>
              </a:lnSpc>
            </a:pPr>
            <a:r>
              <a:rPr lang="en-NZ" sz="3600" b="1" dirty="0" smtClean="0"/>
              <a:t>All distances are positive but care must be taken when calculating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i</a:t>
            </a:r>
            <a:r>
              <a:rPr lang="en-NZ" sz="3600" b="1" i="1" baseline="30000" dirty="0" smtClean="0"/>
              <a:t>  </a:t>
            </a:r>
            <a:r>
              <a:rPr lang="en-NZ" sz="3600" b="1" dirty="0" smtClean="0"/>
              <a:t>or  </a:t>
            </a:r>
            <a:r>
              <a:rPr lang="en-NZ" sz="3600" b="1" i="1" dirty="0" smtClean="0"/>
              <a:t>S</a:t>
            </a:r>
            <a:r>
              <a:rPr lang="en-NZ" sz="3600" b="1" i="1" baseline="-25000" dirty="0" smtClean="0"/>
              <a:t>o</a:t>
            </a:r>
            <a:endParaRPr lang="en-NZ" sz="3600" b="1" dirty="0" smtClean="0"/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09359511"/>
              </p:ext>
            </p:extLst>
          </p:nvPr>
        </p:nvGraphicFramePr>
        <p:xfrm>
          <a:off x="4484710" y="1543025"/>
          <a:ext cx="2373306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2" name="Equation" r:id="rId3" imgW="622080" imgH="241200" progId="Equation.3">
                  <p:embed/>
                </p:oleObj>
              </mc:Choice>
              <mc:Fallback>
                <p:oleObj name="Equation" r:id="rId3" imgW="622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710" y="1543025"/>
                        <a:ext cx="2373306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40842271"/>
              </p:ext>
            </p:extLst>
          </p:nvPr>
        </p:nvGraphicFramePr>
        <p:xfrm>
          <a:off x="1643042" y="2536811"/>
          <a:ext cx="2909888" cy="118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name="Equation" r:id="rId5" imgW="1104840" imgH="431640" progId="Equation.3">
                  <p:embed/>
                </p:oleObj>
              </mc:Choice>
              <mc:Fallback>
                <p:oleObj name="Equation" r:id="rId5" imgW="1104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42" y="2536811"/>
                        <a:ext cx="2909888" cy="1182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NZ" sz="4400" b="1" dirty="0" smtClean="0">
                <a:solidFill>
                  <a:prstClr val="black"/>
                </a:solidFill>
              </a:rPr>
              <a:t>Mirror Formulae TWO</a:t>
            </a:r>
          </a:p>
        </p:txBody>
      </p:sp>
    </p:spTree>
    <p:extLst>
      <p:ext uri="{BB962C8B-B14F-4D97-AF65-F5344CB8AC3E}">
        <p14:creationId xmlns:p14="http://schemas.microsoft.com/office/powerpoint/2010/main" val="413769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7249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u="sng" dirty="0" smtClean="0">
                <a:solidFill>
                  <a:prstClr val="black"/>
                </a:solidFill>
              </a:rPr>
              <a:t>Using Newton’s Formula – EXAMPLES</a:t>
            </a:r>
          </a:p>
          <a:p>
            <a:endParaRPr lang="en-NZ" sz="3600" b="1" u="sng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7m high is placed 15m from a convex mirror of radius 45m. Find the position AND the height of the image.</a:t>
            </a:r>
          </a:p>
          <a:p>
            <a:pPr marL="742950" indent="-742950">
              <a:buFont typeface="+mj-lt"/>
              <a:buAutoNum type="alphaLcParenR"/>
            </a:pPr>
            <a:endParaRPr lang="en-NZ" sz="3600" b="1" dirty="0" smtClean="0">
              <a:solidFill>
                <a:prstClr val="black"/>
              </a:solidFill>
            </a:endParaRPr>
          </a:p>
          <a:p>
            <a:pPr marL="742950" indent="-742950">
              <a:buFont typeface="+mj-lt"/>
              <a:buAutoNum type="alphaLcParenR"/>
            </a:pPr>
            <a:r>
              <a:rPr lang="en-NZ" sz="3600" b="1" dirty="0" smtClean="0">
                <a:solidFill>
                  <a:prstClr val="black"/>
                </a:solidFill>
              </a:rPr>
              <a:t>An object 6m high is placed 30m in front of a convex mirror of focal length 40m. Find the position, nature and size of the image formed.</a:t>
            </a:r>
            <a:endParaRPr lang="en-NZ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5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687529"/>
            <a:ext cx="8786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50000"/>
              </a:lnSpc>
            </a:pPr>
            <a:r>
              <a:rPr lang="en-NZ" sz="4000" b="1" u="sng" dirty="0" smtClean="0"/>
              <a:t>Finish these by this Thursday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b="1" dirty="0" smtClean="0"/>
              <a:t>Homework Booklet Worksheet TWO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en-NZ" sz="4000" b="1" dirty="0" smtClean="0"/>
              <a:t>Activity </a:t>
            </a:r>
            <a:r>
              <a:rPr lang="en-NZ" sz="4000" b="1" dirty="0" smtClean="0"/>
              <a:t>5B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381000"/>
            <a:ext cx="25527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791200" y="4810803"/>
            <a:ext cx="2342477" cy="166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66546"/>
            <a:ext cx="2190750" cy="130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4343400" y="1143000"/>
            <a:ext cx="2667000" cy="22860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19600" y="3429000"/>
            <a:ext cx="2514600" cy="19812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57200" y="518946"/>
            <a:ext cx="2190750" cy="1309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Arrow Connector 13"/>
          <p:cNvCxnSpPr/>
          <p:nvPr/>
        </p:nvCxnSpPr>
        <p:spPr>
          <a:xfrm>
            <a:off x="1752600" y="1295400"/>
            <a:ext cx="2590800" cy="2057400"/>
          </a:xfrm>
          <a:prstGeom prst="straightConnector1">
            <a:avLst/>
          </a:prstGeom>
          <a:ln w="76200">
            <a:solidFill>
              <a:srgbClr val="FFFF00"/>
            </a:solidFill>
            <a:prstDash val="dash"/>
            <a:tailEnd type="arrow"/>
          </a:ln>
          <a:effectLst>
            <a:glow rad="228600">
              <a:schemeClr val="accent5">
                <a:lumMod val="50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88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562600" y="0"/>
            <a:ext cx="914400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47800" y="1600200"/>
            <a:ext cx="4114800" cy="1676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447800" y="3276600"/>
            <a:ext cx="4114800" cy="1676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3276600"/>
            <a:ext cx="5257800" cy="1588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447800" y="304800"/>
            <a:ext cx="4114800" cy="297180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447800" y="3276600"/>
            <a:ext cx="4114800" cy="2971800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3200400" y="914400"/>
            <a:ext cx="2971800" cy="1752600"/>
          </a:xfrm>
          <a:prstGeom prst="straightConnector1">
            <a:avLst/>
          </a:prstGeom>
          <a:ln w="762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200400" y="3886200"/>
            <a:ext cx="2971800" cy="1752600"/>
          </a:xfrm>
          <a:prstGeom prst="straightConnector1">
            <a:avLst/>
          </a:prstGeom>
          <a:ln w="762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29400" y="5334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prstClr val="black"/>
                </a:solidFill>
              </a:rPr>
              <a:t>Mirror</a:t>
            </a:r>
            <a:endParaRPr lang="en-NZ" sz="44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2514600"/>
            <a:ext cx="236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>
                <a:solidFill>
                  <a:prstClr val="black"/>
                </a:solidFill>
              </a:rPr>
              <a:t>Normal</a:t>
            </a:r>
            <a:endParaRPr lang="en-NZ" sz="4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9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1981200"/>
            <a:ext cx="152400" cy="1066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7675" y="3048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06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9475" y="4800600"/>
            <a:ext cx="695325" cy="158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Arrow Connector 14"/>
          <p:cNvCxnSpPr/>
          <p:nvPr/>
        </p:nvCxnSpPr>
        <p:spPr>
          <a:xfrm rot="10800000" flipV="1">
            <a:off x="1447800" y="533400"/>
            <a:ext cx="2971800" cy="24003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47800" y="2895600"/>
            <a:ext cx="2362200" cy="1905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1447800" y="533398"/>
            <a:ext cx="2971800" cy="167640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447800" y="2209800"/>
            <a:ext cx="5943600" cy="26670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4" idx="3"/>
          </p:cNvCxnSpPr>
          <p:nvPr/>
        </p:nvCxnSpPr>
        <p:spPr>
          <a:xfrm rot="10800000" flipV="1">
            <a:off x="1447800" y="533400"/>
            <a:ext cx="2971800" cy="1981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4" idx="3"/>
          </p:cNvCxnSpPr>
          <p:nvPr/>
        </p:nvCxnSpPr>
        <p:spPr>
          <a:xfrm>
            <a:off x="1447800" y="2514600"/>
            <a:ext cx="4114800" cy="23622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28800" y="3937337"/>
            <a:ext cx="68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prstClr val="black"/>
                </a:solidFill>
              </a:rPr>
              <a:t>?</a:t>
            </a:r>
            <a:endParaRPr lang="en-NZ" sz="6000" dirty="0">
              <a:solidFill>
                <a:prstClr val="black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86000" y="2286000"/>
            <a:ext cx="4953000" cy="228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" y="1396425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Mirror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6400" y="24384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Brick Wall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29200" y="2286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Mr. X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A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8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B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436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C</a:t>
            </a:r>
            <a:endParaRPr lang="en-NZ" sz="3200" b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72400" y="586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>
                <a:solidFill>
                  <a:prstClr val="black"/>
                </a:solidFill>
              </a:rPr>
              <a:t>D</a:t>
            </a:r>
            <a:endParaRPr lang="en-NZ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2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9" grpId="0"/>
      <p:bldP spid="40" grpId="0" animBg="1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71414"/>
            <a:ext cx="7772400" cy="1130300"/>
          </a:xfrm>
        </p:spPr>
        <p:txBody>
          <a:bodyPr/>
          <a:lstStyle/>
          <a:p>
            <a:pPr algn="l" eaLnBrk="1" hangingPunct="1"/>
            <a:r>
              <a:rPr lang="en-NZ" b="1" u="sng" dirty="0" smtClean="0"/>
              <a:t>Plane Mirrors</a:t>
            </a:r>
          </a:p>
        </p:txBody>
      </p:sp>
      <p:pic>
        <p:nvPicPr>
          <p:cNvPr id="21507" name="Picture 5" descr="j02376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0" y="423863"/>
            <a:ext cx="581025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9" descr="j02381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3305176" y="4187825"/>
            <a:ext cx="1397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9" descr="j0237671"/>
          <p:cNvPicPr>
            <a:picLocks noChangeAspect="1" noChangeArrowheads="1"/>
          </p:cNvPicPr>
          <p:nvPr/>
        </p:nvPicPr>
        <p:blipFill>
          <a:blip r:embed="rId2">
            <a:lum bright="70000" contrast="-46000"/>
            <a:grayscl/>
          </a:blip>
          <a:srcRect/>
          <a:stretch>
            <a:fillRect/>
          </a:stretch>
        </p:blipFill>
        <p:spPr bwMode="auto">
          <a:xfrm flipH="1">
            <a:off x="7437438" y="390525"/>
            <a:ext cx="620712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Line 31"/>
          <p:cNvSpPr>
            <a:spLocks noChangeShapeType="1"/>
          </p:cNvSpPr>
          <p:nvPr/>
        </p:nvSpPr>
        <p:spPr bwMode="auto">
          <a:xfrm>
            <a:off x="5937250" y="309563"/>
            <a:ext cx="0" cy="4695825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0" name="Line 32"/>
          <p:cNvSpPr>
            <a:spLocks noChangeShapeType="1"/>
          </p:cNvSpPr>
          <p:nvPr/>
        </p:nvSpPr>
        <p:spPr bwMode="auto">
          <a:xfrm>
            <a:off x="4241800" y="1389063"/>
            <a:ext cx="1666875" cy="1325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1" name="Line 33"/>
          <p:cNvSpPr>
            <a:spLocks noChangeShapeType="1"/>
          </p:cNvSpPr>
          <p:nvPr/>
        </p:nvSpPr>
        <p:spPr bwMode="auto">
          <a:xfrm flipH="1">
            <a:off x="4235450" y="2743200"/>
            <a:ext cx="1666875" cy="13255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2" name="Line 34"/>
          <p:cNvSpPr>
            <a:spLocks noChangeShapeType="1"/>
          </p:cNvSpPr>
          <p:nvPr/>
        </p:nvSpPr>
        <p:spPr bwMode="auto">
          <a:xfrm flipH="1">
            <a:off x="5915025" y="1414463"/>
            <a:ext cx="1666875" cy="13255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3" name="Line 35"/>
          <p:cNvSpPr>
            <a:spLocks noChangeShapeType="1"/>
          </p:cNvSpPr>
          <p:nvPr/>
        </p:nvSpPr>
        <p:spPr bwMode="auto">
          <a:xfrm>
            <a:off x="4225925" y="1389063"/>
            <a:ext cx="1681163" cy="17827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4" name="Line 36"/>
          <p:cNvSpPr>
            <a:spLocks noChangeShapeType="1"/>
          </p:cNvSpPr>
          <p:nvPr/>
        </p:nvSpPr>
        <p:spPr bwMode="auto">
          <a:xfrm flipV="1">
            <a:off x="4425950" y="3200400"/>
            <a:ext cx="1492250" cy="16033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med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10255" name="Line 37"/>
          <p:cNvSpPr>
            <a:spLocks noChangeShapeType="1"/>
          </p:cNvSpPr>
          <p:nvPr/>
        </p:nvSpPr>
        <p:spPr bwMode="auto">
          <a:xfrm flipH="1">
            <a:off x="5945188" y="1379538"/>
            <a:ext cx="1681162" cy="1782762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1517" name="Line 40"/>
          <p:cNvSpPr>
            <a:spLocks noChangeShapeType="1"/>
          </p:cNvSpPr>
          <p:nvPr/>
        </p:nvSpPr>
        <p:spPr bwMode="auto">
          <a:xfrm>
            <a:off x="5995988" y="327025"/>
            <a:ext cx="0" cy="4646613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1518" name="Text Box 42"/>
          <p:cNvSpPr txBox="1">
            <a:spLocks noChangeArrowheads="1"/>
          </p:cNvSpPr>
          <p:nvPr/>
        </p:nvSpPr>
        <p:spPr bwMode="auto">
          <a:xfrm>
            <a:off x="3525838" y="5264150"/>
            <a:ext cx="2251075" cy="11874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Light from object reflects into eye</a:t>
            </a:r>
          </a:p>
        </p:txBody>
      </p:sp>
      <p:sp>
        <p:nvSpPr>
          <p:cNvPr id="10258" name="Text Box 43"/>
          <p:cNvSpPr txBox="1">
            <a:spLocks noChangeArrowheads="1"/>
          </p:cNvSpPr>
          <p:nvPr/>
        </p:nvSpPr>
        <p:spPr bwMode="auto">
          <a:xfrm flipH="1">
            <a:off x="6457950" y="3203575"/>
            <a:ext cx="2419350" cy="2678113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lg" len="med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Eye sees </a:t>
            </a:r>
            <a:r>
              <a:rPr lang="en-NZ" sz="2400" b="1">
                <a:latin typeface="Times New Roman" pitchFamily="18" charset="0"/>
              </a:rPr>
              <a:t>image</a:t>
            </a:r>
            <a:r>
              <a:rPr lang="en-NZ" sz="2400">
                <a:latin typeface="Times New Roman" pitchFamily="18" charset="0"/>
              </a:rPr>
              <a:t> back here</a:t>
            </a:r>
          </a:p>
          <a:p>
            <a:pPr algn="ctr" eaLnBrk="0" hangingPunct="0">
              <a:spcBef>
                <a:spcPct val="50000"/>
              </a:spcBef>
            </a:pPr>
            <a:endParaRPr lang="en-NZ" sz="2400">
              <a:latin typeface="Times New Roman" pitchFamily="18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NZ" sz="2400">
                <a:latin typeface="Times New Roman" pitchFamily="18" charset="0"/>
              </a:rPr>
              <a:t>Image is </a:t>
            </a:r>
            <a:r>
              <a:rPr lang="en-NZ" sz="2400" b="1">
                <a:latin typeface="Times New Roman" pitchFamily="18" charset="0"/>
              </a:rPr>
              <a:t>virtual</a:t>
            </a:r>
            <a:r>
              <a:rPr lang="en-NZ" sz="2400">
                <a:latin typeface="Times New Roman" pitchFamily="18" charset="0"/>
              </a:rPr>
              <a:t> and </a:t>
            </a:r>
            <a:r>
              <a:rPr lang="en-NZ" sz="2400" b="1">
                <a:latin typeface="Times New Roman" pitchFamily="18" charset="0"/>
              </a:rPr>
              <a:t>laterally inverted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674</Words>
  <Application>Microsoft Office PowerPoint</Application>
  <PresentationFormat>On-screen Show (4:3)</PresentationFormat>
  <Paragraphs>165</Paragraphs>
  <Slides>55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1" baseType="lpstr">
      <vt:lpstr>Office Theme</vt:lpstr>
      <vt:lpstr>1_Office Theme</vt:lpstr>
      <vt:lpstr>2_Office Theme</vt:lpstr>
      <vt:lpstr>3_Office Theme</vt:lpstr>
      <vt:lpstr>4_Office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Plane Mirrors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Concave Mirrors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Convex Mirrors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Mirror Formulae ONE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</dc:title>
  <dc:creator>Ministry of Education</dc:creator>
  <cp:lastModifiedBy>David Chu</cp:lastModifiedBy>
  <cp:revision>85</cp:revision>
  <dcterms:created xsi:type="dcterms:W3CDTF">2010-05-09T22:54:24Z</dcterms:created>
  <dcterms:modified xsi:type="dcterms:W3CDTF">2013-03-03T01:57:30Z</dcterms:modified>
</cp:coreProperties>
</file>